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987"/>
    <a:srgbClr val="FFFFFF"/>
    <a:srgbClr val="934BC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768A3-9F71-403F-9BA2-F871CE7B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3D7B77-1D40-448E-AB76-99C19518D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32B62-15BB-41AE-9C28-963EA879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110735-6AE3-491D-87E7-CE35CF89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03F996-160E-480E-A36C-3574D2B6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9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12A1E-AAC2-460A-8ED6-0A1D540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9EAF18-5917-4A6E-BCDB-9DAEA528D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2B1A8-A5F2-4B70-AB86-8756F5B0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C1F281-9DE8-4D63-B6D7-5DC62DA8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24AC4-B6D6-4782-B4F7-66C1623A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0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03373E-3255-4F61-AD47-460BBB7CE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4C02CC-6814-4B21-B34B-04EB3506B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3FDB4C-0496-4701-806E-668D8B8A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FEE69-CBF9-4CBD-A73D-CEF3E64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F6462-DC88-4475-8E42-9E45C89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8F055-0849-4F46-857C-9F121615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291FA-E99A-4A2B-9084-369C7CC23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BF81C4-9250-4A79-A541-06683439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34AC50-F807-4621-978D-B47F327E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E5B95-B973-498D-9157-99547311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71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3CCF0-63E4-4E74-A438-1D8E7ED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3DA913-25D9-45BA-8869-87D8D85C3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0DEF7-168A-44EA-9A5C-07D30FA6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AA1C3B-E0E9-4502-884D-07C3FB5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5DF2A-35F0-4C64-9FAC-9779C186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8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D32D9-8450-4561-8E02-776DB7BB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4450-B676-4F69-A3C4-3C89993D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3C83EA-6C1F-4B15-81C1-298BD2FFF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91F35C-D7CD-45D9-AF15-E83627A8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E85EE1-EAAD-45C9-BE74-543744C2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B61F0-33E0-40A5-9541-DD6F2180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3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211A-BD6A-460F-BBAD-7C4A1C4E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04123-8094-4F5D-9E77-D0BCD819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DBFA5C-1432-4554-8BF5-67E6A49CF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C9EAB-50EF-40E8-A9FF-6448A893B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BFD98E-F21D-4AC7-B05B-5215AFE64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A66383E-8EFF-4313-B5EE-9958D1DA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E1BB33-D541-4C93-84A1-3C100856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24C156-BBAC-47B7-8D54-F3A0C9E0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C057E-6BB4-4354-9171-4C0F52B1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4ED95-903D-4797-8382-386BB184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F043A4-B9D9-4CD0-BCD5-ABC874E3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B1C332-385D-4B74-954F-D17F45D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15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2F7475-4087-4531-9F77-0D732675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DE5CAF-AA57-4966-A84C-7229C62E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657BBC-716B-42C1-8F4A-D077A8E4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8531B-0A37-469F-A415-84277F33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59DFA4-8B9B-4BE6-B185-B3CA3118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C8D74B-A636-478F-AF49-25153AE3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88DBB-76C5-4E99-BDBE-45A749FD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57A0D8-B980-4229-AE4E-E2522EA2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772F91-0D01-48EC-AE2D-6FD7D729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4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2D1C1-1D97-4777-B50C-721F0C3B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46E680-D95E-4B67-8EBF-E8F4A9A78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DB865F-2497-416D-A47D-D9C419EA6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C1298A-E036-4264-B6F9-301DC60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FA2FAD-222C-44B5-9639-1B613922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8CC03A-7A0B-444F-9E43-AE91787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13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6AA43-543C-4058-B0F5-C4AE0706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ECB9FF-3682-4DE3-AE3B-148FCD98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BC51C2-3076-43AB-91B3-15EE83EAE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21330-0CE7-4741-A849-E62FE0C44D78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C5067-714B-4A90-A11C-0CC07C2C7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760A3-2AD6-4FCC-A7AB-B5C66631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1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840/worldwide-developer-survey-most-used-framework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lutter.dev/showcase/toyota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flutter.dev/showc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flutter.dev/showcase/alibaba-group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flutter.dev/showcase/ebay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8000"/>
          </a:xfrm>
          <a:noFill/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 &amp;&amp; Dart</a:t>
            </a:r>
            <a:endParaRPr lang="ru-RU" sz="7200" dirty="0">
              <a:solidFill>
                <a:srgbClr val="5F2987"/>
              </a:solidFill>
              <a:latin typeface="TTDaysSans-Black" panose="0200050504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8770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964972C-E09A-4785-8544-A43E59E6C442}"/>
              </a:ext>
            </a:extLst>
          </p:cNvPr>
          <p:cNvGrpSpPr/>
          <p:nvPr/>
        </p:nvGrpSpPr>
        <p:grpSpPr>
          <a:xfrm>
            <a:off x="78272" y="189948"/>
            <a:ext cx="12029889" cy="6500778"/>
            <a:chOff x="78272" y="189948"/>
            <a:chExt cx="12029889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72" y="189948"/>
              <a:ext cx="12029889" cy="6500778"/>
            </a:xfrm>
            <a:prstGeom prst="rect">
              <a:avLst/>
            </a:prstGeom>
          </p:spPr>
        </p:pic>
        <p:pic>
          <p:nvPicPr>
            <p:cNvPr id="7170" name="Picture 2" descr="Picture background">
              <a:extLst>
                <a:ext uri="{FF2B5EF4-FFF2-40B4-BE49-F238E27FC236}">
                  <a16:creationId xmlns:a16="http://schemas.microsoft.com/office/drawing/2014/main" id="{5462605E-D62A-410C-AF80-B82293BD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608" y="2548057"/>
              <a:ext cx="2711538" cy="178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E630D28-873B-41AB-B304-A1FEB04DE998}"/>
                </a:ext>
              </a:extLst>
            </p:cNvPr>
            <p:cNvSpPr/>
            <p:nvPr/>
          </p:nvSpPr>
          <p:spPr>
            <a:xfrm>
              <a:off x="816075" y="1649111"/>
              <a:ext cx="5051905" cy="8876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0000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CAAC64-B981-4903-8B76-EFD62AC71BFE}"/>
              </a:ext>
            </a:extLst>
          </p:cNvPr>
          <p:cNvGrpSpPr/>
          <p:nvPr/>
        </p:nvGrpSpPr>
        <p:grpSpPr>
          <a:xfrm>
            <a:off x="118603" y="189948"/>
            <a:ext cx="11949226" cy="6500778"/>
            <a:chOff x="118603" y="189948"/>
            <a:chExt cx="11949226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C450465-8CE5-47D3-8FC1-734737B662D7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85F2B4A-A221-4F39-A915-4FFA2ABB0424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024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410FAB-5D2A-49BD-B995-6733C67BF741}"/>
              </a:ext>
            </a:extLst>
          </p:cNvPr>
          <p:cNvSpPr/>
          <p:nvPr/>
        </p:nvSpPr>
        <p:spPr>
          <a:xfrm>
            <a:off x="2443072" y="779489"/>
            <a:ext cx="7360495" cy="304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86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057CC5-6183-4492-868D-4B8114AC2AF4}"/>
              </a:ext>
            </a:extLst>
          </p:cNvPr>
          <p:cNvSpPr/>
          <p:nvPr/>
        </p:nvSpPr>
        <p:spPr>
          <a:xfrm>
            <a:off x="8139657" y="5621312"/>
            <a:ext cx="1514007" cy="554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8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75154B-0ECA-4C1D-B60A-7D9946F68457}"/>
              </a:ext>
            </a:extLst>
          </p:cNvPr>
          <p:cNvSpPr/>
          <p:nvPr/>
        </p:nvSpPr>
        <p:spPr>
          <a:xfrm>
            <a:off x="7315199" y="4736892"/>
            <a:ext cx="962433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CA4F6B-6BA9-4D15-9048-81C64CCCA588}"/>
              </a:ext>
            </a:extLst>
          </p:cNvPr>
          <p:cNvSpPr/>
          <p:nvPr/>
        </p:nvSpPr>
        <p:spPr>
          <a:xfrm>
            <a:off x="4034851" y="3519948"/>
            <a:ext cx="962433" cy="224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19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423532-A996-45E2-85FB-D6992AC9DCB5}"/>
              </a:ext>
            </a:extLst>
          </p:cNvPr>
          <p:cNvSpPr/>
          <p:nvPr/>
        </p:nvSpPr>
        <p:spPr>
          <a:xfrm>
            <a:off x="6004726" y="5043948"/>
            <a:ext cx="5970964" cy="1258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9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D50D88-0DB0-422E-A90B-ED4120E5AC57}"/>
              </a:ext>
            </a:extLst>
          </p:cNvPr>
          <p:cNvSpPr/>
          <p:nvPr/>
        </p:nvSpPr>
        <p:spPr>
          <a:xfrm>
            <a:off x="5978013" y="4778477"/>
            <a:ext cx="6017342" cy="15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08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Создание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первого</a:t>
            </a:r>
            <a:r>
              <a:rPr lang="ru-RU" dirty="0">
                <a:latin typeface="TTDaysSans-Black" panose="02000505040000020003" pitchFamily="2" charset="-52"/>
              </a:rPr>
              <a:t> проекта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195589"/>
            <a:ext cx="10239029" cy="5570374"/>
            <a:chOff x="118603" y="189948"/>
            <a:chExt cx="11949226" cy="6500778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72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C34302-74D3-4A34-8E47-E4776052FDA6}"/>
              </a:ext>
            </a:extLst>
          </p:cNvPr>
          <p:cNvSpPr/>
          <p:nvPr/>
        </p:nvSpPr>
        <p:spPr>
          <a:xfrm>
            <a:off x="2448231" y="766916"/>
            <a:ext cx="7266040" cy="33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2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8BFC36-64BB-40F6-B74A-4D52107D0093}"/>
              </a:ext>
            </a:extLst>
          </p:cNvPr>
          <p:cNvSpPr/>
          <p:nvPr/>
        </p:nvSpPr>
        <p:spPr>
          <a:xfrm>
            <a:off x="2438399" y="1354596"/>
            <a:ext cx="7305369" cy="592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57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3ADAF1F-2430-4963-B1A6-7E98D659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"/>
          <a:stretch/>
        </p:blipFill>
        <p:spPr bwMode="auto">
          <a:xfrm>
            <a:off x="8200103" y="2045224"/>
            <a:ext cx="3991898" cy="48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Что же такое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err="1">
                <a:latin typeface="TTDaysSans-Bold" panose="020008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– это фреймворк для создания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кроссплатформенных</a:t>
            </a:r>
            <a:r>
              <a:rPr lang="ru-RU" sz="3600" dirty="0">
                <a:latin typeface="TTDaysSans-Regular" panose="02000505000000020003" pitchFamily="2" charset="-52"/>
              </a:rPr>
              <a:t> приложений</a:t>
            </a:r>
            <a:r>
              <a:rPr lang="en-US" sz="3600" dirty="0">
                <a:latin typeface="TTDaysSans-Regular" panose="02000505000000020003" pitchFamily="2" charset="-52"/>
              </a:rPr>
              <a:t>, </a:t>
            </a:r>
            <a:r>
              <a:rPr lang="ru-RU" sz="3600" dirty="0">
                <a:latin typeface="TTDaysSans-Regular" panose="02000505000000020003" pitchFamily="2" charset="-52"/>
              </a:rPr>
              <a:t>используя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один и тот </a:t>
            </a:r>
            <a:r>
              <a:rPr lang="ru-RU" sz="3600" dirty="0">
                <a:latin typeface="TTDaysSans-Regular" panose="02000505000000020003" pitchFamily="2" charset="-52"/>
              </a:rPr>
              <a:t>же код</a:t>
            </a:r>
          </a:p>
        </p:txBody>
      </p:sp>
    </p:spTree>
    <p:extLst>
      <p:ext uri="{BB962C8B-B14F-4D97-AF65-F5344CB8AC3E}">
        <p14:creationId xmlns:p14="http://schemas.microsoft.com/office/powerpoint/2010/main" val="355910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75" y="189948"/>
            <a:ext cx="11960683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FA748A-C5B7-46CB-9BC9-730995FC19CD}"/>
              </a:ext>
            </a:extLst>
          </p:cNvPr>
          <p:cNvSpPr/>
          <p:nvPr/>
        </p:nvSpPr>
        <p:spPr>
          <a:xfrm>
            <a:off x="6518789" y="4707395"/>
            <a:ext cx="1729348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09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3B3E95-5A92-4C6A-A2C7-99704A4F1836}"/>
              </a:ext>
            </a:extLst>
          </p:cNvPr>
          <p:cNvSpPr/>
          <p:nvPr/>
        </p:nvSpPr>
        <p:spPr>
          <a:xfrm>
            <a:off x="2389237" y="538518"/>
            <a:ext cx="7413524" cy="857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4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pic>
        <p:nvPicPr>
          <p:cNvPr id="9222" name="Picture 6" descr="a cat is standing on its hind legs with its arms outstretched .">
            <a:extLst>
              <a:ext uri="{FF2B5EF4-FFF2-40B4-BE49-F238E27FC236}">
                <a16:creationId xmlns:a16="http://schemas.microsoft.com/office/drawing/2014/main" id="{1309BA43-4044-4E5F-965F-6D7A908BC4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6" y="834494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Важные части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434381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исходный </a:t>
            </a:r>
            <a:r>
              <a:rPr lang="en-US" sz="3600" dirty="0">
                <a:latin typeface="TTDaysSans-Regular" panose="02000505000000020003" pitchFamily="2" charset="-52"/>
              </a:rPr>
              <a:t>dart-</a:t>
            </a:r>
            <a:r>
              <a:rPr lang="ru-RU" sz="3600" dirty="0">
                <a:latin typeface="TTDaysSans-Regular" panose="02000505000000020003" pitchFamily="2" charset="-52"/>
              </a:rPr>
              <a:t>код</a:t>
            </a:r>
            <a:endParaRPr lang="en-US" sz="3600" dirty="0">
              <a:latin typeface="TTDaysSans-Regular" panose="02000505000000020003" pitchFamily="2" charset="-52"/>
            </a:endParaRP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 err="1">
                <a:latin typeface="TTDaysSans-Bold" panose="02000805000000020003" pitchFamily="2" charset="-52"/>
              </a:rPr>
              <a:t>pubspec.yaml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конфигурация проекта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android, </a:t>
            </a:r>
            <a:r>
              <a:rPr lang="en-US" sz="3600" dirty="0" err="1">
                <a:latin typeface="TTDaysSans-Bold" panose="02000805000000020003" pitchFamily="2" charset="-52"/>
              </a:rPr>
              <a:t>ios</a:t>
            </a:r>
            <a:r>
              <a:rPr lang="en-US" sz="3600" dirty="0">
                <a:latin typeface="TTDaysSans-Bold" panose="02000805000000020003" pitchFamily="2" charset="-52"/>
              </a:rPr>
              <a:t>, web, windows, </a:t>
            </a:r>
            <a:r>
              <a:rPr lang="en-US" sz="3600" dirty="0" err="1">
                <a:latin typeface="TTDaysSans-Bold" panose="02000805000000020003" pitchFamily="2" charset="-52"/>
              </a:rPr>
              <a:t>linux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платформенный код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lib/</a:t>
            </a:r>
            <a:r>
              <a:rPr lang="en-US" sz="3600" dirty="0" err="1">
                <a:latin typeface="TTDaysSans-Bold" panose="02000805000000020003" pitchFamily="2" charset="-52"/>
              </a:rPr>
              <a:t>main.dart</a:t>
            </a:r>
            <a:r>
              <a:rPr lang="en-US" sz="3600" dirty="0">
                <a:latin typeface="TTDaysSans-Bold" panose="02000805000000020003" pitchFamily="2" charset="-52"/>
              </a:rPr>
              <a:t> -&gt; void main() </a:t>
            </a:r>
            <a:r>
              <a:rPr lang="en-US" altLang="ja-JP" sz="3600" dirty="0">
                <a:latin typeface="TTDaysSans-Regular" panose="02000505000000020003" pitchFamily="2" charset="-52"/>
              </a:rPr>
              <a:t>–</a:t>
            </a:r>
            <a:r>
              <a:rPr lang="ru-RU" altLang="ja-JP" sz="3600" dirty="0">
                <a:latin typeface="TTDaysSans-Regular" panose="02000505000000020003" pitchFamily="2" charset="-52"/>
              </a:rPr>
              <a:t> входная точка в программу</a:t>
            </a:r>
            <a:endParaRPr lang="en-US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64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51044-FB85-417F-82FE-93FB6B1C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852657"/>
            <a:ext cx="419158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B8592-2493-46F3-AA93-609E8936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94201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Запуск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211596"/>
            <a:ext cx="10239029" cy="5538359"/>
            <a:chOff x="118603" y="208629"/>
            <a:chExt cx="11949226" cy="646341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208629"/>
              <a:ext cx="11949226" cy="6463416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47600" y="1300256"/>
              <a:ext cx="2233240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68468" y="980909"/>
              <a:ext cx="3576811" cy="4815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14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76C6FF-EA77-414F-9515-C919785719C8}"/>
              </a:ext>
            </a:extLst>
          </p:cNvPr>
          <p:cNvSpPr/>
          <p:nvPr/>
        </p:nvSpPr>
        <p:spPr>
          <a:xfrm>
            <a:off x="2488056" y="770965"/>
            <a:ext cx="7337262" cy="573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FB92C0-BFE9-472C-8F51-44CA3A0D9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32" y="226884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9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Код простого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0091381-7969-4F28-8817-6D94DF1BBB95}"/>
              </a:ext>
            </a:extLst>
          </p:cNvPr>
          <p:cNvGrpSpPr/>
          <p:nvPr/>
        </p:nvGrpSpPr>
        <p:grpSpPr>
          <a:xfrm>
            <a:off x="360000" y="2233762"/>
            <a:ext cx="7114286" cy="2390476"/>
            <a:chOff x="360000" y="2233762"/>
            <a:chExt cx="7114286" cy="2390476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982E5F4-1FA2-4D48-86F1-E7BD0D6A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2233762"/>
              <a:ext cx="7114286" cy="2390476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82B4759-EE96-4E1F-9740-E506B9EAB4FB}"/>
                </a:ext>
              </a:extLst>
            </p:cNvPr>
            <p:cNvSpPr/>
            <p:nvPr/>
          </p:nvSpPr>
          <p:spPr>
            <a:xfrm>
              <a:off x="360000" y="2966224"/>
              <a:ext cx="2450107" cy="4627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2126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А кто такой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Dart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TTDaysSans-Bold" panose="02000805000000020003" pitchFamily="2" charset="-52"/>
              </a:rPr>
              <a:t>Dart</a:t>
            </a:r>
            <a:r>
              <a:rPr lang="ru-RU" sz="3600" dirty="0">
                <a:latin typeface="TTDaysSans-Regular" panose="02000505000000020003" pitchFamily="2" charset="-52"/>
              </a:rPr>
              <a:t> – ЯП, используемый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в </a:t>
            </a:r>
            <a:r>
              <a:rPr lang="en-US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 </a:t>
            </a:r>
          </a:p>
        </p:txBody>
      </p:sp>
      <p:pic>
        <p:nvPicPr>
          <p:cNvPr id="3074" name="Picture 2" descr="Логотип программы Flutter">
            <a:extLst>
              <a:ext uri="{FF2B5EF4-FFF2-40B4-BE49-F238E27FC236}">
                <a16:creationId xmlns:a16="http://schemas.microsoft.com/office/drawing/2014/main" id="{B5B7D89B-7883-45B7-AA38-DD459BF7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2753816"/>
            <a:ext cx="5238750" cy="14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зображение логотипа">
            <a:extLst>
              <a:ext uri="{FF2B5EF4-FFF2-40B4-BE49-F238E27FC236}">
                <a16:creationId xmlns:a16="http://schemas.microsoft.com/office/drawing/2014/main" id="{64E34C00-EE06-4E26-B203-CA130081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2948065"/>
            <a:ext cx="4170081" cy="13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5C45FAD-E176-4A12-BF56-649939E984D3}"/>
              </a:ext>
            </a:extLst>
          </p:cNvPr>
          <p:cNvSpPr txBox="1">
            <a:spLocks/>
          </p:cNvSpPr>
          <p:nvPr/>
        </p:nvSpPr>
        <p:spPr>
          <a:xfrm>
            <a:off x="489562" y="4652028"/>
            <a:ext cx="11212876" cy="11839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правда похожи?</a:t>
            </a:r>
          </a:p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(они действительно не разлей вода)</a:t>
            </a:r>
          </a:p>
        </p:txBody>
      </p:sp>
    </p:spTree>
    <p:extLst>
      <p:ext uri="{BB962C8B-B14F-4D97-AF65-F5344CB8AC3E}">
        <p14:creationId xmlns:p14="http://schemas.microsoft.com/office/powerpoint/2010/main" val="3266353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28CF82-2008-4FEF-9B70-C5A889A2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28232"/>
            <a:ext cx="10317015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8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A288-6DED-45C8-9EBF-1C1455FD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823812"/>
            <a:ext cx="668748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C28FFE-3081-4B44-94A6-3D8CA556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66469"/>
            <a:ext cx="7821116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9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A3DCD-588F-4707-AE0D-9DA6E4A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78783"/>
            <a:ext cx="11657257" cy="63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9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6204"/>
            <a:ext cx="12006730" cy="648826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1D3D521-9B95-44DE-BE53-88196F274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90" y="283781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98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348780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Итоги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ru-RU" sz="3600" dirty="0" err="1">
                <a:solidFill>
                  <a:srgbClr val="5F2987"/>
                </a:solidFill>
                <a:latin typeface="TTDaysSans-Bold" panose="02000805000000020003" pitchFamily="2" charset="-52"/>
              </a:rPr>
              <a:t>Flutter</a:t>
            </a:r>
            <a:r>
              <a:rPr lang="en-US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и </a:t>
            </a:r>
            <a:r>
              <a:rPr lang="en-US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Dart</a:t>
            </a:r>
            <a:r>
              <a:rPr lang="en-US" sz="3600" dirty="0">
                <a:latin typeface="TTDaysSans-Bold" panose="02000805000000020003" pitchFamily="2" charset="-52"/>
              </a:rPr>
              <a:t> </a:t>
            </a:r>
            <a:r>
              <a:rPr lang="en-US" sz="3600" dirty="0">
                <a:latin typeface="TTDaysSans-Regular" panose="02000505000000020003" pitchFamily="2" charset="-52"/>
              </a:rPr>
              <a:t>–</a:t>
            </a:r>
            <a:r>
              <a:rPr lang="en-US" sz="3600" b="1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Bold" panose="02000805000000020003" pitchFamily="2" charset="-52"/>
              </a:rPr>
              <a:t>волшебная палочка</a:t>
            </a:r>
            <a:r>
              <a:rPr lang="ru-RU" sz="3600" dirty="0">
                <a:latin typeface="TTDaysSans-Regular" panose="02000505000000020003" pitchFamily="2" charset="-52"/>
              </a:rPr>
              <a:t>, которой можно и гвоздь забить, и что-то выкрутить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ru-RU" sz="3600" dirty="0">
                <a:latin typeface="TTDaysSans-Regular" panose="02000505000000020003" pitchFamily="2" charset="-52"/>
              </a:rPr>
              <a:t>Любимая игрушка в детстве у </a:t>
            </a:r>
            <a:r>
              <a:rPr lang="en-US" sz="3600" dirty="0">
                <a:latin typeface="TTDaysSans-Regular" panose="02000505000000020003" pitchFamily="2" charset="-52"/>
              </a:rPr>
              <a:t>Flutter </a:t>
            </a:r>
            <a:r>
              <a:rPr lang="ru-RU" sz="3600" dirty="0">
                <a:latin typeface="TTDaysSans-Regular" panose="02000505000000020003" pitchFamily="2" charset="-52"/>
              </a:rPr>
              <a:t>была </a:t>
            </a:r>
            <a:r>
              <a:rPr lang="ru-RU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матрёшка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Flutter </a:t>
            </a:r>
            <a:r>
              <a:rPr lang="en-US" sz="3600" dirty="0">
                <a:latin typeface="TTDaysSans-Regular" panose="02000505000000020003" pitchFamily="2" charset="-52"/>
              </a:rPr>
              <a:t>– </a:t>
            </a:r>
            <a:r>
              <a:rPr lang="ru-RU" sz="3600" dirty="0">
                <a:latin typeface="TTDaysSans-Regular" panose="02000505000000020003" pitchFamily="2" charset="-52"/>
              </a:rPr>
              <a:t>круто </a:t>
            </a:r>
            <a:r>
              <a:rPr lang="en-US" sz="3600" dirty="0">
                <a:latin typeface="TTDaysSans-Regular" panose="02000505000000020003" pitchFamily="2" charset="-52"/>
              </a:rPr>
              <a:t>^ ,^</a:t>
            </a:r>
            <a:endParaRPr lang="ru-RU" sz="3600" dirty="0">
              <a:latin typeface="TTDaysSans-Regular" panose="02000505000000020003" pitchFamily="2" charset="-52"/>
            </a:endParaRPr>
          </a:p>
          <a:p>
            <a:pPr marL="571500" indent="-571500" algn="l">
              <a:buClr>
                <a:srgbClr val="5F2987"/>
              </a:buClr>
              <a:buFont typeface="TTDaysSans-Black" panose="02000505040000020003" pitchFamily="2" charset="-52"/>
              <a:buChar char="#"/>
            </a:pPr>
            <a:endParaRPr lang="ru-RU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9904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4B4F1E-2C00-410A-A416-247DD6F9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30" y="1195589"/>
            <a:ext cx="4814918" cy="481491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1291E3B-2EEC-4692-A597-102E4043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Где найти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всё за сегодня?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9025636-02D6-45D4-8152-D0B59E8C43EE}"/>
              </a:ext>
            </a:extLst>
          </p:cNvPr>
          <p:cNvSpPr txBox="1">
            <a:spLocks/>
          </p:cNvSpPr>
          <p:nvPr/>
        </p:nvSpPr>
        <p:spPr>
          <a:xfrm>
            <a:off x="359998" y="6027317"/>
            <a:ext cx="11382235" cy="5710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TTDaysSans-Bold" panose="02000805000000020003" pitchFamily="2" charset="-52"/>
              </a:rPr>
              <a:t>https://github.com/aiinty/fluttercourse</a:t>
            </a:r>
            <a:endParaRPr lang="ru-RU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09103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B6E2C74-D741-4C76-A930-6DCFF799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52475"/>
            <a:ext cx="95250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3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7712C16-ECA6-4CDD-B7A2-D47CA66C8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81177"/>
              </p:ext>
            </p:extLst>
          </p:nvPr>
        </p:nvGraphicFramePr>
        <p:xfrm>
          <a:off x="7416542" y="3429000"/>
          <a:ext cx="5053409" cy="3795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3" imgW="14688700" imgH="11032808" progId="">
                  <p:embed/>
                </p:oleObj>
              </mc:Choice>
              <mc:Fallback>
                <p:oleObj r:id="rId3" imgW="14688700" imgH="110328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6542" y="3429000"/>
                        <a:ext cx="5053409" cy="3795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Почему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ru-RU" dirty="0">
                <a:latin typeface="TTDaysSans-Black" panose="02000505040000020003" pitchFamily="2" charset="-52"/>
              </a:rPr>
              <a:t> - круто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Кроссплатформенность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Богатый выбор виджетов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Открытый 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264387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9DE8C-018E-49F9-A437-B7806AF6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44" y="744815"/>
            <a:ext cx="7780246" cy="536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https://www.statista.com/statistics/793840/worldwide-developer-survey-most-used-frameworks/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CA6EC62-C9FE-4C7A-AE97-E04A58CBE533}"/>
              </a:ext>
            </a:extLst>
          </p:cNvPr>
          <p:cNvGrpSpPr/>
          <p:nvPr/>
        </p:nvGrpSpPr>
        <p:grpSpPr>
          <a:xfrm>
            <a:off x="1874474" y="4250148"/>
            <a:ext cx="3135676" cy="595653"/>
            <a:chOff x="2969849" y="4255831"/>
            <a:chExt cx="3135676" cy="595653"/>
          </a:xfrm>
        </p:grpSpPr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8CEB8AF7-690A-4DB0-9DE7-25C850215147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11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313519-1EE3-4322-8955-403E067B1EC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609975" y="4553658"/>
              <a:ext cx="249555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BE71A61-1F91-4C28-AEAC-D7EBE978215E}"/>
              </a:ext>
            </a:extLst>
          </p:cNvPr>
          <p:cNvGrpSpPr/>
          <p:nvPr/>
        </p:nvGrpSpPr>
        <p:grpSpPr>
          <a:xfrm>
            <a:off x="1874474" y="2147554"/>
            <a:ext cx="2649901" cy="595653"/>
            <a:chOff x="2969849" y="4255831"/>
            <a:chExt cx="2649901" cy="595653"/>
          </a:xfrm>
        </p:grpSpPr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C096382-407A-4549-81AA-472D4EE202BC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5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E4BC617-7E63-4205-B46A-9AC98094253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609975" y="4553658"/>
              <a:ext cx="200977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427367F-2F86-4F52-B051-99B91AE18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2" y="3018911"/>
            <a:ext cx="2994785" cy="9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14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2"/>
              </a:rPr>
              <a:t>https://flutter.dev/showcase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https://flutter.dev/showcase/toyota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4"/>
              </a:rPr>
              <a:t>https://flutter.dev/showcase/ebay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5"/>
              </a:rPr>
              <a:t>https://flutter.dev/showcase/alibaba-group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505777-FD7A-4B86-B0E0-25FABC86C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48" y="749893"/>
            <a:ext cx="3052763" cy="1333040"/>
          </a:xfrm>
          <a:prstGeom prst="rect">
            <a:avLst/>
          </a:prstGeom>
        </p:spPr>
      </p:pic>
      <p:pic>
        <p:nvPicPr>
          <p:cNvPr id="1038" name="Picture 14" descr="Изображение логотипа">
            <a:extLst>
              <a:ext uri="{FF2B5EF4-FFF2-40B4-BE49-F238E27FC236}">
                <a16:creationId xmlns:a16="http://schemas.microsoft.com/office/drawing/2014/main" id="{D26365AA-85B3-4926-925B-BEBA694C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1" y="4151007"/>
            <a:ext cx="2485839" cy="9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зображение логотипа">
            <a:extLst>
              <a:ext uri="{FF2B5EF4-FFF2-40B4-BE49-F238E27FC236}">
                <a16:creationId xmlns:a16="http://schemas.microsoft.com/office/drawing/2014/main" id="{2FF24151-DEA7-4842-9AA9-7908B5A5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16" y="4151007"/>
            <a:ext cx="3783073" cy="10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Изображение логотипа">
            <a:extLst>
              <a:ext uri="{FF2B5EF4-FFF2-40B4-BE49-F238E27FC236}">
                <a16:creationId xmlns:a16="http://schemas.microsoft.com/office/drawing/2014/main" id="{CDA9B8E3-9C50-4696-B032-7562F322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13" y="898759"/>
            <a:ext cx="3594278" cy="12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зображение логотипа">
            <a:extLst>
              <a:ext uri="{FF2B5EF4-FFF2-40B4-BE49-F238E27FC236}">
                <a16:creationId xmlns:a16="http://schemas.microsoft.com/office/drawing/2014/main" id="{FF30B25B-152E-4AD4-9E02-3507750A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1" y="2703331"/>
            <a:ext cx="5439139" cy="8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6FF936B-B90B-4352-A3CC-B6774F2CE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951" y="5512946"/>
            <a:ext cx="4250099" cy="562514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и многие другие</a:t>
            </a:r>
          </a:p>
        </p:txBody>
      </p:sp>
    </p:spTree>
    <p:extLst>
      <p:ext uri="{BB962C8B-B14F-4D97-AF65-F5344CB8AC3E}">
        <p14:creationId xmlns:p14="http://schemas.microsoft.com/office/powerpoint/2010/main" val="211153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Какие минусы 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690AA1A-A9D3-44CA-A1E1-A7DB66F3A5E2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Размер приложений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Производительность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en-US" sz="3600" dirty="0"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только растет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7B04B85-0005-4B4A-A695-BF3D6011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6" y="3981503"/>
            <a:ext cx="5688658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6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Установка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endParaRPr lang="ru-RU" dirty="0">
              <a:latin typeface="TTDaysSans-Black" panose="02000505040000020003" pitchFamily="2" charset="-52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C2AD2F6-EA8B-4879-839E-92DF40FDF173}"/>
              </a:ext>
            </a:extLst>
          </p:cNvPr>
          <p:cNvGrpSpPr/>
          <p:nvPr/>
        </p:nvGrpSpPr>
        <p:grpSpPr>
          <a:xfrm>
            <a:off x="776748" y="1195589"/>
            <a:ext cx="10471637" cy="5573920"/>
            <a:chOff x="776748" y="1195589"/>
            <a:chExt cx="10471637" cy="557392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5A9A188-C3CD-4C91-8E1E-C114D7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615" y="1195589"/>
              <a:ext cx="10304770" cy="557392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776748" y="3687097"/>
              <a:ext cx="2526891" cy="639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44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583021A-DFF6-4F58-B1DE-ABA2405AD734}"/>
              </a:ext>
            </a:extLst>
          </p:cNvPr>
          <p:cNvGrpSpPr/>
          <p:nvPr/>
        </p:nvGrpSpPr>
        <p:grpSpPr>
          <a:xfrm>
            <a:off x="78272" y="186813"/>
            <a:ext cx="12029889" cy="6507048"/>
            <a:chOff x="78272" y="186813"/>
            <a:chExt cx="12029889" cy="650704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72" y="186813"/>
              <a:ext cx="12029889" cy="650704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806245" y="1002891"/>
              <a:ext cx="5112774" cy="619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8EC97BC-4488-4285-8536-CE6D9A78480C}"/>
                </a:ext>
              </a:extLst>
            </p:cNvPr>
            <p:cNvSpPr/>
            <p:nvPr/>
          </p:nvSpPr>
          <p:spPr>
            <a:xfrm>
              <a:off x="4965289" y="2150556"/>
              <a:ext cx="993058" cy="411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803935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220</Words>
  <Application>Microsoft Office PowerPoint</Application>
  <PresentationFormat>Широкоэкранный</PresentationFormat>
  <Paragraphs>37</Paragraphs>
  <Slides>37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Montserrat</vt:lpstr>
      <vt:lpstr>Montserrat Bold</vt:lpstr>
      <vt:lpstr>TTDaysSans-Black</vt:lpstr>
      <vt:lpstr>TTDaysSans-Bold</vt:lpstr>
      <vt:lpstr>TTDaysSans-Regular</vt:lpstr>
      <vt:lpstr>Тема Office</vt:lpstr>
      <vt:lpstr>Flutter &amp;&amp; Dart</vt:lpstr>
      <vt:lpstr>Что же такое Flutter?</vt:lpstr>
      <vt:lpstr>А кто такой Dart?</vt:lpstr>
      <vt:lpstr>Почему Flutter - круто?</vt:lpstr>
      <vt:lpstr>Презентация PowerPoint</vt:lpstr>
      <vt:lpstr>и многие другие</vt:lpstr>
      <vt:lpstr>Какие минусы у Flutter?</vt:lpstr>
      <vt:lpstr>Установка Flutter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первого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Важные части проекта</vt:lpstr>
      <vt:lpstr>Точка входа</vt:lpstr>
      <vt:lpstr>Точка входа</vt:lpstr>
      <vt:lpstr>Запуск приложения</vt:lpstr>
      <vt:lpstr>Презентация PowerPoint</vt:lpstr>
      <vt:lpstr>Презентация PowerPoint</vt:lpstr>
      <vt:lpstr>Код простого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</vt:lpstr>
      <vt:lpstr>Где найти всё за сегодня?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&amp;&amp; Dart</dc:title>
  <dc:creator>Home</dc:creator>
  <cp:lastModifiedBy>Home</cp:lastModifiedBy>
  <cp:revision>26</cp:revision>
  <dcterms:created xsi:type="dcterms:W3CDTF">2024-09-26T09:38:14Z</dcterms:created>
  <dcterms:modified xsi:type="dcterms:W3CDTF">2024-09-26T19:55:15Z</dcterms:modified>
</cp:coreProperties>
</file>